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FF66"/>
    <a:srgbClr val="99FF99"/>
    <a:srgbClr val="FF99FF"/>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C83C5C-AFA5-4838-AEAB-202534BCE84F}" type="datetimeFigureOut">
              <a:rPr lang="ru-RU" smtClean="0"/>
              <a:pPr/>
              <a:t>23.01.2018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62FF13-0BD6-4C3D-8D89-72EEF65611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83C5C-AFA5-4838-AEAB-202534BCE84F}" type="datetimeFigureOut">
              <a:rPr lang="ru-RU" smtClean="0"/>
              <a:pPr/>
              <a:t>23.01.2018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2FF13-0BD6-4C3D-8D89-72EEF656115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Картинки по запросу трансформатор"/>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7412" name="Picture 4" descr="Похожее изображение"/>
          <p:cNvPicPr>
            <a:picLocks noChangeAspect="1" noChangeArrowheads="1"/>
          </p:cNvPicPr>
          <p:nvPr/>
        </p:nvPicPr>
        <p:blipFill>
          <a:blip r:embed="rId3" cstate="print"/>
          <a:srcRect/>
          <a:stretch>
            <a:fillRect/>
          </a:stretch>
        </p:blipFill>
        <p:spPr bwMode="auto">
          <a:xfrm>
            <a:off x="428596" y="4214818"/>
            <a:ext cx="3047988" cy="2285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414" name="Picture 6" descr="Картинки по запросу трансформатор"/>
          <p:cNvPicPr>
            <a:picLocks noChangeAspect="1" noChangeArrowheads="1"/>
          </p:cNvPicPr>
          <p:nvPr/>
        </p:nvPicPr>
        <p:blipFill>
          <a:blip r:embed="rId4" cstate="print"/>
          <a:srcRect/>
          <a:stretch>
            <a:fillRect/>
          </a:stretch>
        </p:blipFill>
        <p:spPr bwMode="auto">
          <a:xfrm>
            <a:off x="4357686" y="4214818"/>
            <a:ext cx="4286250"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Прямоугольник 6"/>
          <p:cNvSpPr/>
          <p:nvPr/>
        </p:nvSpPr>
        <p:spPr>
          <a:xfrm>
            <a:off x="785786" y="2571744"/>
            <a:ext cx="7643866" cy="1877437"/>
          </a:xfrm>
          <a:prstGeom prst="rect">
            <a:avLst/>
          </a:prstGeom>
          <a:noFill/>
        </p:spPr>
        <p:txBody>
          <a:bodyPr wrap="square" lIns="91440" tIns="45720" rIns="91440" bIns="45720">
            <a:spAutoFit/>
          </a:bodyPr>
          <a:lstStyle/>
          <a:p>
            <a:pPr algn="ct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Трансформаторларды</a:t>
            </a:r>
            <a:r>
              <a:rPr lang="ru-RU" sz="4000" b="0" i="1" cap="none" spc="0"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p>
          <a:p>
            <a:pPr algn="ct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жөндеу</a:t>
            </a:r>
            <a:r>
              <a:rPr lang="ru-RU" sz="4000" b="0" i="1" cap="none" spc="0"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технологиясы</a:t>
            </a:r>
            <a:endParaRPr lang="ru-RU" sz="3600" i="1"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ru-RU" sz="3600" b="0" i="1" cap="none" spc="0" dirty="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8" name="Прямоугольник 7"/>
          <p:cNvSpPr/>
          <p:nvPr/>
        </p:nvSpPr>
        <p:spPr>
          <a:xfrm>
            <a:off x="1142976" y="0"/>
            <a:ext cx="5643602" cy="677108"/>
          </a:xfrm>
          <a:prstGeom prst="rect">
            <a:avLst/>
          </a:prstGeom>
          <a:noFill/>
        </p:spPr>
        <p:txBody>
          <a:bodyPr wrap="square" lIns="91440" tIns="45720" rIns="91440" bIns="45720">
            <a:spAutoFit/>
          </a:bodyPr>
          <a:lstStyle/>
          <a:p>
            <a:pPr algn="ctr"/>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kk-KZ" sz="2000" i="1"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Алматы темір жол көлігі колледжі</a:t>
            </a:r>
            <a:endParaRPr lang="ru-RU" i="1"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ru-RU" b="0" i="1" cap="none" spc="0" dirty="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9" name="Прямоугольник 8"/>
          <p:cNvSpPr/>
          <p:nvPr/>
        </p:nvSpPr>
        <p:spPr>
          <a:xfrm>
            <a:off x="4857720" y="6488668"/>
            <a:ext cx="4286280" cy="369332"/>
          </a:xfrm>
          <a:prstGeom prst="rect">
            <a:avLst/>
          </a:prstGeom>
          <a:noFill/>
        </p:spPr>
        <p:txBody>
          <a:bodyPr wrap="square" lIns="91440" tIns="45720" rIns="91440" bIns="45720">
            <a:spAutoFit/>
          </a:bodyPr>
          <a:lstStyle/>
          <a:p>
            <a:pPr algn="just"/>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Оқытушы: </a:t>
            </a:r>
            <a:r>
              <a:rPr lang="ru-RU" i="1"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Нуржанова</a:t>
            </a:r>
            <a:r>
              <a:rPr lang="ru-RU" i="1"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i="1"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Гульнур</a:t>
            </a:r>
            <a:r>
              <a:rPr lang="ru-RU" i="1"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i="1"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Есетовна</a:t>
            </a:r>
            <a:endParaRPr lang="ru-RU" b="0" i="1" cap="none" spc="0" dirty="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82" y="0"/>
            <a:ext cx="9130318"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3528" y="260648"/>
            <a:ext cx="8352928" cy="1384995"/>
          </a:xfrm>
          <a:prstGeom prst="rect">
            <a:avLst/>
          </a:prstGeom>
          <a:noFill/>
        </p:spPr>
        <p:txBody>
          <a:bodyPr wrap="square" lIns="91440" tIns="45720" rIns="91440" bIns="45720">
            <a:spAutoFit/>
          </a:bodyPr>
          <a:lstStyle/>
          <a:p>
            <a:pPr algn="just"/>
            <a:r>
              <a:rPr lang="kk-KZ" sz="280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Бөлшектеу әрекетінің реті әрқашан да трансформатордың құрылысына құрылысына алдағы жөндеу жұмысына байланысты болады.</a:t>
            </a:r>
            <a:endParaRPr lang="ru-RU" sz="2400" b="0" i="1" cap="none" spc="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2052" name="Picture 4"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3573016"/>
            <a:ext cx="4076700" cy="2962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535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3528" y="260648"/>
            <a:ext cx="8352928" cy="5262979"/>
          </a:xfrm>
          <a:prstGeom prst="rect">
            <a:avLst/>
          </a:prstGeom>
          <a:noFill/>
        </p:spPr>
        <p:txBody>
          <a:bodyPr wrap="square" lIns="91440" tIns="45720" rIns="91440" bIns="45720">
            <a:spAutoFit/>
          </a:bodyPr>
          <a:lstStyle/>
          <a:p>
            <a:pPr algn="just"/>
            <a:r>
              <a:rPr lang="kk-KZ" sz="280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Бөлшектемес бұрын, түскен трансформаторлардың жиынтықтылығын тексереді. </a:t>
            </a:r>
          </a:p>
          <a:p>
            <a:pPr algn="just"/>
            <a:r>
              <a:rPr lang="kk-KZ" sz="2800" b="0" i="1" cap="none" spc="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kk-KZ" sz="2800" b="0" i="1" cap="none" spc="0" dirty="0" smtClean="0">
                <a:ln w="18415" cmpd="sng">
                  <a:solidFill>
                    <a:schemeClr val="accent2">
                      <a:lumMod val="40000"/>
                      <a:lumOff val="60000"/>
                    </a:schemeClr>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Бөлшектеуді газ релесін, термометрді, таратқышты, сақтық құбырын ағытудан бастайды. </a:t>
            </a:r>
            <a:r>
              <a:rPr lang="kk-KZ" sz="2800" b="0" i="1" cap="none" spc="0" dirty="0" smtClean="0">
                <a:ln w="18415" cmpd="sng">
                  <a:solidFill>
                    <a:srgbClr val="66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Ол кезде фарфор бөлшектердің, ЖК мен ТК-дің орамаларының трансформаторға кіретін жеріндегі бөлшектерін бүлдіріп алмау мұқият қадағаланады. </a:t>
            </a:r>
            <a:r>
              <a:rPr lang="kk-KZ" sz="2800" b="0" i="1" cap="none" spc="0" dirty="0" smtClean="0">
                <a:ln w="18415" cmpd="sng">
                  <a:solidFill>
                    <a:srgbClr val="66FF66"/>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Қақпақтың айналасынан ағытып алынған болаттарды, трансформаторды жинағанда падаланытындай етіп, тоттанудан сақтау үшін майлап, жәшікке салып қояды.</a:t>
            </a:r>
            <a:endParaRPr lang="ru-RU" sz="2400" b="0" i="1" cap="none" spc="0" dirty="0">
              <a:ln w="18415" cmpd="sng">
                <a:solidFill>
                  <a:srgbClr val="66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88118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Картинки по запросу ремонт трансформаторо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Картинки по запросу ремонт трансформаторов"/>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365104"/>
            <a:ext cx="2973288" cy="2229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34" name="Picture 10" descr="Картинки по запросу ремонт трансформаторов"/>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2658631"/>
            <a:ext cx="2952328" cy="3936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323528" y="260648"/>
            <a:ext cx="8352928" cy="2677656"/>
          </a:xfrm>
          <a:prstGeom prst="rect">
            <a:avLst/>
          </a:prstGeom>
          <a:noFill/>
        </p:spPr>
        <p:txBody>
          <a:bodyPr wrap="square" lIns="91440" tIns="45720" rIns="91440" bIns="45720">
            <a:spAutoFit/>
          </a:bodyPr>
          <a:lstStyle/>
          <a:p>
            <a:pPr algn="just"/>
            <a:r>
              <a:rPr lang="kk-KZ" sz="2800" i="1" dirty="0" smtClean="0">
                <a:ln w="18415" cmpd="sng">
                  <a:solidFill>
                    <a:srgbClr val="99FF99"/>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Қуаты 400 кВА- ға дейінгі трансформаторларда, әдетте, көтергіш 2 қорап, ал қуаты үлкендерінде 4 қорап болады. Актив бөлігін көтеру үшін арнайы механизмдер мен баспалдақтар қолданылады. Олар көтерілетін масса есептелген, қажетті сынақтан өткен кезде болады.</a:t>
            </a:r>
            <a:endParaRPr lang="ru-RU" sz="2400" b="0" i="1" cap="none" spc="0" dirty="0">
              <a:ln w="18415" cmpd="sng">
                <a:solidFill>
                  <a:srgbClr val="99FF99"/>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69174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ремонт трансформаторо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74" y="12576"/>
            <a:ext cx="9160074" cy="68454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323528" y="260648"/>
            <a:ext cx="8352928" cy="3970318"/>
          </a:xfrm>
          <a:prstGeom prst="rect">
            <a:avLst/>
          </a:prstGeom>
          <a:noFill/>
        </p:spPr>
        <p:txBody>
          <a:bodyPr wrap="square" lIns="91440" tIns="45720" rIns="91440" bIns="45720">
            <a:spAutoFit/>
          </a:bodyPr>
          <a:lstStyle/>
          <a:p>
            <a:pPr algn="just"/>
            <a:r>
              <a:rPr lang="kk-KZ" sz="2800" i="1" dirty="0" smtClean="0">
                <a:ln w="18415" cmpd="sng">
                  <a:solidFill>
                    <a:srgbClr val="99FF99"/>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kk-KZ" sz="2800" i="1" dirty="0" smtClean="0">
                <a:ln w="18415" cmpd="sng">
                  <a:solidFill>
                    <a:srgbClr val="FFC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Трансформатордың актив бөлігін көтергенде, алдымен, ыдыс қабырғасына орналасқан  таралымдарын ажыратып, сым кіргізетін жерлерін бөлшектейді.</a:t>
            </a:r>
            <a:r>
              <a:rPr lang="kk-KZ" sz="2800" i="1" dirty="0" smtClean="0">
                <a:ln w="18415" cmpd="sng">
                  <a:solidFill>
                    <a:srgbClr val="99FF99"/>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Содан кейін трансформатордың белсенді бөлігіе көтереді. </a:t>
            </a:r>
            <a:r>
              <a:rPr lang="kk-KZ" sz="2800" i="1" dirty="0" smtClean="0">
                <a:ln w="18415" cmpd="sng">
                  <a:solidFill>
                    <a:srgbClr val="66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Ыдыстан көтеріп алынған белсенді бөлікті сүргіленген тақтайдан немесе ағаш бөренеден жасалған мықты төсемеге қарап шығуға, тексеруге және жөндеуге мүмкін болатындай етіп орнықтырып, тігінен қояды.</a:t>
            </a:r>
            <a:endParaRPr lang="ru-RU" sz="2400" b="0" i="1" cap="none" spc="0" dirty="0">
              <a:ln w="18415" cmpd="sng">
                <a:solidFill>
                  <a:srgbClr val="66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87873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ремонт трансформаторо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3933056"/>
            <a:ext cx="6343650"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3528" y="260648"/>
            <a:ext cx="8352928" cy="3970318"/>
          </a:xfrm>
          <a:prstGeom prst="rect">
            <a:avLst/>
          </a:prstGeom>
          <a:noFill/>
        </p:spPr>
        <p:txBody>
          <a:bodyPr wrap="square" lIns="91440" tIns="45720" rIns="91440" bIns="45720">
            <a:spAutoFit/>
          </a:bodyPr>
          <a:lstStyle/>
          <a:p>
            <a:pPr algn="just"/>
            <a:r>
              <a:rPr lang="kk-KZ" sz="2800" i="1" dirty="0" smtClean="0">
                <a:ln w="18415" cmpd="sng">
                  <a:solidFill>
                    <a:srgbClr val="99FF99"/>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Бөлшектерді жалғастыра отырып, тарамдарын трансформаторға кіретін сымдардан, қайта ауыстырып қосқыштан ағытады және олардың ооқшаулағыштарының біріккен жерлерін, қайта ауыстырып- қосқыштың ақауларының тігістері мен түйіспе жүйелерін тексереді. Механикалық зақымданудан сақтау үшін картоннан жасалған қатты цилиндрмен жабады немесе таза қаппен орайды. </a:t>
            </a:r>
            <a:endParaRPr lang="ru-RU" sz="2400" b="0" i="1" cap="none" spc="0" dirty="0">
              <a:ln w="18415" cmpd="sng">
                <a:solidFill>
                  <a:srgbClr val="66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196212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обмотки трансформатор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785786" y="2571744"/>
            <a:ext cx="7643866" cy="2677656"/>
          </a:xfrm>
          <a:prstGeom prst="rect">
            <a:avLst/>
          </a:prstGeom>
          <a:noFill/>
        </p:spPr>
        <p:txBody>
          <a:bodyPr wrap="square" lIns="91440" tIns="45720" rIns="91440" bIns="45720">
            <a:spAutoFit/>
          </a:bodyPr>
          <a:lstStyle/>
          <a:p>
            <a:pPr algn="ctr"/>
            <a:r>
              <a:rPr lang="ru-RU" sz="6600" b="0" i="1" cap="none" spc="0"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 р а м а л а р д ы </a:t>
            </a:r>
            <a:r>
              <a:rPr lang="ru-RU" sz="66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жөндеу</a:t>
            </a:r>
            <a:endParaRPr lang="ru-RU" sz="6000" i="1"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ru-RU" sz="3600" b="0" i="1" cap="none" spc="0" dirty="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1357258" y="0"/>
            <a:ext cx="5643602" cy="677108"/>
          </a:xfrm>
          <a:prstGeom prst="rect">
            <a:avLst/>
          </a:prstGeom>
          <a:noFill/>
        </p:spPr>
        <p:txBody>
          <a:bodyPr wrap="square" lIns="91440" tIns="45720" rIns="91440" bIns="45720">
            <a:spAutoFit/>
          </a:bodyPr>
          <a:lstStyle/>
          <a:p>
            <a:pPr algn="just"/>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Қарағанды</a:t>
            </a:r>
            <a:r>
              <a:rPr lang="ru-RU" sz="2000"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политехникалық</a:t>
            </a:r>
            <a:r>
              <a:rPr lang="ru-RU" sz="2000"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колледжі</a:t>
            </a:r>
            <a:endParaRPr lang="ru-RU" i="1"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ru-RU" b="0" i="1" cap="none" spc="0" dirty="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5" name="Прямоугольник 4"/>
          <p:cNvSpPr/>
          <p:nvPr/>
        </p:nvSpPr>
        <p:spPr>
          <a:xfrm>
            <a:off x="4857720" y="6488668"/>
            <a:ext cx="4286280" cy="369332"/>
          </a:xfrm>
          <a:prstGeom prst="rect">
            <a:avLst/>
          </a:prstGeom>
          <a:noFill/>
        </p:spPr>
        <p:txBody>
          <a:bodyPr wrap="square" lIns="91440" tIns="45720" rIns="91440" bIns="45720">
            <a:spAutoFit/>
          </a:bodyPr>
          <a:lstStyle/>
          <a:p>
            <a:pPr algn="just"/>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Оқытушы</a:t>
            </a:r>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Тлеубаева</a:t>
            </a:r>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Талшын</a:t>
            </a:r>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Ериковна</a:t>
            </a:r>
            <a:endParaRPr lang="ru-RU" b="0" i="1" cap="none" spc="0" dirty="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8" name="Picture 4" descr="Картинки по запросу обмотки трансформатор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626" y="534654"/>
            <a:ext cx="2429182" cy="2056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548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охожее изображение"/>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6841"/>
          <a:stretch/>
        </p:blipFill>
        <p:spPr bwMode="auto">
          <a:xfrm>
            <a:off x="30872" y="16014"/>
            <a:ext cx="9113128" cy="684198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3528" y="260648"/>
            <a:ext cx="8352928" cy="4401205"/>
          </a:xfrm>
          <a:prstGeom prst="rect">
            <a:avLst/>
          </a:prstGeom>
          <a:noFill/>
        </p:spPr>
        <p:txBody>
          <a:bodyPr wrap="square" lIns="91440" tIns="45720" rIns="91440" bIns="45720">
            <a:spAutoFit/>
          </a:bodyPr>
          <a:lstStyle/>
          <a:p>
            <a:pPr algn="just"/>
            <a:r>
              <a:rPr lang="kk-KZ" sz="2800" i="1" dirty="0" smtClean="0">
                <a:ln w="18415" cmpd="sng">
                  <a:solidFill>
                    <a:srgbClr val="99FF99"/>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Орама сымдарының оқшаулағыштарын ауыстыру.</a:t>
            </a:r>
          </a:p>
          <a:p>
            <a:pPr algn="just"/>
            <a:r>
              <a:rPr lang="kk-KZ" sz="2800" b="0" i="1" cap="none" spc="0" dirty="0" smtClean="0">
                <a:ln w="18415" cmpd="sng">
                  <a:solidFill>
                    <a:srgbClr val="99FF99"/>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Жөндеуге әкелінген ораманың зақымдану мөлшерін, жөндеу тәсілін және қажет жабдықтар  мен материалдарды анықтау үшін толық қарап шығады.Зақымданған ораманың сымдарын, оқшаулағыштарын қайта пайдалану мүмкіндігін анықтайды. Қазіргі электр қондырғыларында релелік қорғаныстың болуынан, орама өте сирек зақымдалады.</a:t>
            </a:r>
            <a:endParaRPr lang="ru-RU" sz="2400" b="0" i="1" cap="none" spc="0" dirty="0">
              <a:ln w="18415" cmpd="sng">
                <a:solidFill>
                  <a:srgbClr val="66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93202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054"/>
            <a:ext cx="9144000" cy="76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229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обмотки трансформатор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18"/>
            <a:ext cx="9144000" cy="687281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Картинки по запросу обмотки трансформатор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548680"/>
            <a:ext cx="2276475" cy="2676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145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обмотки трансформатор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86"/>
            <a:ext cx="9144000" cy="68568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392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трансформатор"/>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785786" y="428604"/>
            <a:ext cx="7643866" cy="2246769"/>
          </a:xfrm>
          <a:prstGeom prst="rect">
            <a:avLst/>
          </a:prstGeom>
          <a:noFill/>
        </p:spPr>
        <p:txBody>
          <a:bodyPr wrap="square" lIns="91440" tIns="45720" rIns="91440" bIns="45720">
            <a:spAutoFit/>
          </a:bodyPr>
          <a:lstStyle/>
          <a:p>
            <a:pPr algn="just"/>
            <a:r>
              <a:rPr lang="ru-RU" sz="2000" b="0" i="1" cap="none" spc="0" dirty="0" smtClean="0">
                <a:ln w="18415" cmpd="sng">
                  <a:solidFill>
                    <a:srgbClr val="00FF99"/>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b="0" i="1" cap="none" spc="0"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Трансформатордың</a:t>
            </a:r>
            <a:r>
              <a:rPr lang="ru-RU" sz="2400" b="0" i="1" cap="none" spc="0"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b="0" i="1" cap="none" spc="0"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неғұрлым</a:t>
            </a:r>
            <a:r>
              <a:rPr lang="ru-RU" sz="2400" b="0" i="1" cap="none" spc="0"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жиі</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зақымданатын</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аса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осал</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бөлігі</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оның</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ЖК мен ТК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орамалары</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Зақымдану</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көп</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жағдайда</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ораманың</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бір</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жерінде</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оқшаулағыштардың</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электр</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бекемдігінің</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төмендеуінен</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пайда</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400" i="1" dirty="0" err="1"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болады</a:t>
            </a:r>
            <a:r>
              <a:rPr lang="ru-RU" sz="24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endParaRPr lang="ru-RU" sz="2000" i="1" dirty="0" smtClean="0">
              <a:ln w="18415" cmpd="sng">
                <a:solidFill>
                  <a:srgbClr val="66FFFF"/>
                </a:solidFill>
                <a:prstDash val="solid"/>
              </a:ln>
              <a:solidFill>
                <a:srgbClr val="66FF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ru-RU" sz="2000" b="0" i="1" cap="none" spc="0" dirty="0">
              <a:ln w="18415" cmpd="sng">
                <a:solidFill>
                  <a:srgbClr val="00FF99"/>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6148" name="AutoShape 4" descr="Картинки по запросу обмотки трансформатор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Картинки по запросу обмотки трансформатор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2" name="Picture 8" descr="Картинки по запросу обмотки трансформатора"/>
          <p:cNvPicPr>
            <a:picLocks noChangeAspect="1" noChangeArrowheads="1"/>
          </p:cNvPicPr>
          <p:nvPr/>
        </p:nvPicPr>
        <p:blipFill>
          <a:blip r:embed="rId3" cstate="print"/>
          <a:srcRect/>
          <a:stretch>
            <a:fillRect/>
          </a:stretch>
        </p:blipFill>
        <p:spPr bwMode="auto">
          <a:xfrm>
            <a:off x="4572000" y="3500438"/>
            <a:ext cx="4267200" cy="32004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замена обмоток трансформатор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2" y="0"/>
            <a:ext cx="915198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746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трансформатор"/>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714348" y="785794"/>
            <a:ext cx="7643866" cy="3847207"/>
          </a:xfrm>
          <a:prstGeom prst="rect">
            <a:avLst/>
          </a:prstGeom>
          <a:noFill/>
        </p:spPr>
        <p:txBody>
          <a:bodyPr wrap="square" lIns="91440" tIns="45720" rIns="91440" bIns="45720">
            <a:spAutoFit/>
          </a:bodyPr>
          <a:lstStyle/>
          <a:p>
            <a:pPr algn="just"/>
            <a:r>
              <a:rPr lang="ru-RU" sz="2000" b="0" i="1" cap="none" spc="0"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800" b="0" i="1" cap="none" spc="0" dirty="0" err="1"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Трансформаторлардың</a:t>
            </a:r>
            <a:r>
              <a:rPr lang="ru-RU" sz="28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800" b="0" i="1" cap="none" spc="0" dirty="0" err="1"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жеке</a:t>
            </a:r>
            <a:r>
              <a:rPr lang="ru-RU" sz="28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800" b="0" i="1" cap="none" spc="0" dirty="0" err="1"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бөлімдерінің</a:t>
            </a:r>
            <a:r>
              <a:rPr lang="ru-RU" sz="28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800" b="0" i="1" cap="none" spc="0" dirty="0" err="1"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зақымдану</a:t>
            </a:r>
            <a:r>
              <a:rPr lang="ru-RU" sz="28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800" b="0" i="1" cap="none" spc="0" dirty="0" err="1"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қатынасы</a:t>
            </a:r>
            <a:r>
              <a:rPr lang="ru-RU" sz="28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en-US" sz="28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r>
              <a:rPr lang="kk-KZ" sz="28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мынандай:</a:t>
            </a:r>
            <a:endParaRPr lang="kk-KZ" sz="2000" b="0" i="1" cap="none" spc="0" dirty="0" smtClean="0">
              <a:ln w="18415" cmpd="sng">
                <a:solidFill>
                  <a:schemeClr val="accent6">
                    <a:lumMod val="40000"/>
                    <a:lumOff val="60000"/>
                  </a:schemeClr>
                </a:solidFill>
                <a:prstDash val="solid"/>
              </a:ln>
              <a:solidFill>
                <a:schemeClr val="accent6">
                  <a:lumMod val="40000"/>
                  <a:lumOff val="6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kk-KZ" sz="2000" i="1" dirty="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buFontTx/>
              <a:buChar char="-"/>
            </a:pPr>
            <a:r>
              <a:rPr lang="kk-KZ" sz="2400" b="0" i="1" cap="none" spc="0"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Ток өткізетін бөлімінің орамасы- 53 </a:t>
            </a:r>
            <a:r>
              <a:rPr lang="ru-RU" sz="2400" b="0" i="1" cap="none" spc="0"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p>
          <a:p>
            <a:pPr algn="just">
              <a:buFontTx/>
              <a:buChar char="-"/>
            </a:pPr>
            <a:endParaRPr lang="kk-KZ" sz="2400" b="0" i="1" cap="none" spc="0"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buFontTx/>
              <a:buChar char="-"/>
            </a:pPr>
            <a:r>
              <a:rPr lang="kk-KZ" sz="2400" i="1" dirty="0" smtClean="0">
                <a:ln w="18415" cmpd="sng">
                  <a:solidFill>
                    <a:srgbClr val="00FF99"/>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Кірістері- 18 </a:t>
            </a:r>
            <a:r>
              <a:rPr lang="ru-RU" sz="2400" b="0" i="1" cap="none" spc="0" dirty="0" smtClean="0">
                <a:ln w="18415" cmpd="sng">
                  <a:solidFill>
                    <a:srgbClr val="00FF99"/>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p>
          <a:p>
            <a:pPr algn="just">
              <a:buFontTx/>
              <a:buChar char="-"/>
            </a:pPr>
            <a:endParaRPr lang="kk-KZ" sz="2400" i="1"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buFontTx/>
              <a:buChar char="-"/>
            </a:pPr>
            <a:r>
              <a:rPr lang="kk-KZ" sz="2400" b="0" i="1" cap="none" spc="0" dirty="0" smtClean="0">
                <a:ln w="18415" cmpd="sng">
                  <a:solidFill>
                    <a:srgbClr val="FFFF00"/>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Қайта ауыстырып қосқы</a:t>
            </a:r>
            <a:r>
              <a:rPr lang="ru-RU" sz="2400" i="1" dirty="0" err="1" smtClean="0">
                <a:ln w="18415" cmpd="sng">
                  <a:solidFill>
                    <a:srgbClr val="FFFF00"/>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шт</a:t>
            </a:r>
            <a:r>
              <a:rPr lang="kk-KZ" sz="2400" b="0" i="1" cap="none" spc="0" dirty="0" smtClean="0">
                <a:ln w="18415" cmpd="sng">
                  <a:solidFill>
                    <a:srgbClr val="FFFF00"/>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арында- 12 </a:t>
            </a:r>
            <a:r>
              <a:rPr lang="ru-RU" sz="2400" b="0" i="1" cap="none" spc="0" dirty="0" smtClean="0">
                <a:ln w="18415" cmpd="sng">
                  <a:solidFill>
                    <a:srgbClr val="FFFF00"/>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p>
          <a:p>
            <a:pPr algn="just">
              <a:buFontTx/>
              <a:buChar char="-"/>
            </a:pPr>
            <a:endParaRPr lang="kk-KZ" sz="2400" b="0" i="1" cap="none" spc="0"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buFontTx/>
              <a:buChar char="-"/>
            </a:pPr>
            <a:r>
              <a:rPr lang="kk-KZ" sz="2400" i="1"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Басқа ақауларды бірге алғанда- 17 </a:t>
            </a:r>
            <a:r>
              <a:rPr lang="ru-RU" sz="2400" b="0" i="1" cap="none" spc="0"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a:t>
            </a:r>
            <a:endParaRPr lang="ru-RU" sz="2400" b="0" i="1" cap="none" spc="0" dirty="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5124" name="Picture 4" descr="Картинки по запросу обмотки трансформатора"/>
          <p:cNvPicPr>
            <a:picLocks noChangeAspect="1" noChangeArrowheads="1"/>
          </p:cNvPicPr>
          <p:nvPr/>
        </p:nvPicPr>
        <p:blipFill>
          <a:blip r:embed="rId3" cstate="print"/>
          <a:srcRect/>
          <a:stretch>
            <a:fillRect/>
          </a:stretch>
        </p:blipFill>
        <p:spPr bwMode="auto">
          <a:xfrm>
            <a:off x="5864135" y="4071942"/>
            <a:ext cx="3279865" cy="25954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714349" y="571480"/>
            <a:ext cx="8001056" cy="2923877"/>
          </a:xfrm>
          <a:prstGeom prst="rect">
            <a:avLst/>
          </a:prstGeom>
        </p:spPr>
        <p:txBody>
          <a:bodyPr wrap="square">
            <a:spAutoFit/>
          </a:bodyPr>
          <a:lstStyle/>
          <a:p>
            <a:pPr algn="just"/>
            <a:r>
              <a:rPr lang="kk-KZ" i="1" dirty="0" smtClean="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kk-KZ" sz="2800" i="1" dirty="0" smtClean="0">
                <a:ln w="18415" cmpd="sng">
                  <a:solidFill>
                    <a:srgbClr val="66FF66"/>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Трансформаторлардың  істен шығуының себептері:</a:t>
            </a:r>
            <a:endParaRPr lang="kk-KZ" i="1" dirty="0" smtClean="0">
              <a:ln w="18415" cmpd="sng">
                <a:solidFill>
                  <a:srgbClr val="66FF66"/>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endParaRPr lang="kk-KZ" i="1" dirty="0">
              <a:ln w="18415" cmpd="sng">
                <a:solidFill>
                  <a:srgbClr val="66FF66"/>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buFontTx/>
              <a:buChar char="-"/>
            </a:pPr>
            <a:r>
              <a:rPr lang="kk-KZ" sz="2800" i="1" dirty="0" smtClean="0">
                <a:ln w="18415" cmpd="sng">
                  <a:solidFill>
                    <a:srgbClr val="66FF66"/>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Күтімнің қанағатсыз жүргізілуі;</a:t>
            </a:r>
          </a:p>
          <a:p>
            <a:pPr>
              <a:buFontTx/>
              <a:buChar char="-"/>
            </a:pPr>
            <a:endParaRPr lang="kk-KZ" i="1" dirty="0" smtClean="0">
              <a:ln w="18415" cmpd="sng">
                <a:solidFill>
                  <a:srgbClr val="66FF66"/>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buFontTx/>
              <a:buChar char="-"/>
            </a:pPr>
            <a:r>
              <a:rPr lang="kk-KZ" sz="2800" i="1" dirty="0" smtClean="0">
                <a:ln w="18415" cmpd="sng">
                  <a:solidFill>
                    <a:srgbClr val="66FF66"/>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Жөндеу спасының төмендеуі.</a:t>
            </a:r>
          </a:p>
          <a:p>
            <a:endParaRPr lang="kk-KZ" i="1" dirty="0">
              <a:ln w="18415" cmpd="sng">
                <a:solidFill>
                  <a:srgbClr val="FF99FF"/>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endParaRPr lang="ru-RU" dirty="0"/>
          </a:p>
        </p:txBody>
      </p:sp>
      <p:pic>
        <p:nvPicPr>
          <p:cNvPr id="4098" name="Picture 2" descr="Картинки по запросу трансформатор"/>
          <p:cNvPicPr>
            <a:picLocks noChangeAspect="1" noChangeArrowheads="1"/>
          </p:cNvPicPr>
          <p:nvPr/>
        </p:nvPicPr>
        <p:blipFill>
          <a:blip r:embed="rId2" cstate="print"/>
          <a:srcRect/>
          <a:stretch>
            <a:fillRect/>
          </a:stretch>
        </p:blipFill>
        <p:spPr bwMode="auto">
          <a:xfrm>
            <a:off x="6357950" y="3357562"/>
            <a:ext cx="2339555" cy="3119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Картинки по запросу трансформатор"/>
          <p:cNvPicPr>
            <a:picLocks noChangeAspect="1" noChangeArrowheads="1"/>
          </p:cNvPicPr>
          <p:nvPr/>
        </p:nvPicPr>
        <p:blipFill>
          <a:blip r:embed="rId3" cstate="print"/>
          <a:srcRect/>
          <a:stretch>
            <a:fillRect/>
          </a:stretch>
        </p:blipFill>
        <p:spPr bwMode="auto">
          <a:xfrm>
            <a:off x="642910" y="3357562"/>
            <a:ext cx="4483580" cy="2986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трансформатор"/>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857225" y="428604"/>
            <a:ext cx="7786741" cy="3046988"/>
          </a:xfrm>
          <a:prstGeom prst="rect">
            <a:avLst/>
          </a:prstGeom>
        </p:spPr>
        <p:txBody>
          <a:bodyPr wrap="square">
            <a:spAutoFit/>
          </a:bodyPr>
          <a:lstStyle/>
          <a:p>
            <a:pPr algn="just"/>
            <a:r>
              <a:rPr lang="kk-KZ" sz="2400" i="1" dirty="0" smtClean="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Орамасы зақымданған немесе басқа бір жері бұзылған трансформаторларды жұмыстан дереу шығарып, жөндеуге беру керек:</a:t>
            </a:r>
          </a:p>
          <a:p>
            <a:pPr algn="just"/>
            <a:endParaRPr lang="kk-KZ" sz="2400" i="1" dirty="0" smtClean="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r>
              <a:rPr lang="kk-KZ" sz="2400" i="1" dirty="0" smtClean="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1) Мекемеде қабылдау-өткізу құжатын толтырып, оған ақау тізімін қосып, жөндеу цехына (участігіне) тапсырыс толтырылады.</a:t>
            </a:r>
          </a:p>
          <a:p>
            <a:pPr algn="just"/>
            <a:r>
              <a:rPr lang="kk-KZ" sz="2400" i="1" dirty="0" smtClean="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endParaRPr lang="ru-RU" sz="2400" dirty="0">
              <a:ln w="18415" cmpd="sng">
                <a:solidFill>
                  <a:srgbClr val="99FF99"/>
                </a:solidFill>
                <a:prstDash val="solid"/>
              </a:ln>
              <a:solidFill>
                <a:srgbClr val="99FF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охожее изображение"/>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785786" y="1720840"/>
            <a:ext cx="7500990" cy="1938992"/>
          </a:xfrm>
          <a:prstGeom prst="rect">
            <a:avLst/>
          </a:prstGeom>
        </p:spPr>
        <p:txBody>
          <a:bodyPr wrap="square">
            <a:spAutoFit/>
          </a:bodyPr>
          <a:lstStyle/>
          <a:p>
            <a:pPr algn="just"/>
            <a:r>
              <a:rPr lang="kk-KZ" sz="2400" i="1" dirty="0" smtClean="0">
                <a:ln w="18415" cmpd="sng">
                  <a:solidFill>
                    <a:srgbClr val="FFFF00"/>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2) Құжаттарда тапсырыс нөмірі, төлқұжаттық мәліметтер, тапсырыс берушінің талаптары, сырттай қарап шығу қорытындылары, тексеру сынағы мен өлшеулері жазылады.</a:t>
            </a:r>
          </a:p>
          <a:p>
            <a:pPr algn="just"/>
            <a:r>
              <a:rPr lang="kk-KZ" sz="2400" i="1" dirty="0" smtClean="0">
                <a:ln w="18415" cmpd="sng">
                  <a:solidFill>
                    <a:srgbClr val="FFFF00"/>
                  </a:solidFill>
                  <a:prstDash val="solid"/>
                </a:ln>
                <a:solidFill>
                  <a:srgbClr val="FF99FF"/>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endParaRPr lang="ru-RU" sz="2400" dirty="0">
              <a:ln w="18415" cmpd="sng">
                <a:solidFill>
                  <a:srgbClr val="FFFF00"/>
                </a:solidFill>
                <a:prstDash val="solid"/>
              </a:l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хожее изображение"/>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785786" y="642918"/>
            <a:ext cx="7572428" cy="2677656"/>
          </a:xfrm>
          <a:prstGeom prst="rect">
            <a:avLst/>
          </a:prstGeom>
        </p:spPr>
        <p:txBody>
          <a:bodyPr wrap="square">
            <a:spAutoFit/>
          </a:bodyPr>
          <a:lstStyle/>
          <a:p>
            <a:pPr algn="just"/>
            <a:r>
              <a:rPr lang="kk-KZ" sz="2800" i="1" dirty="0" smtClean="0">
                <a:ln w="18415" cmpd="sng">
                  <a:solidFill>
                    <a:schemeClr val="accent6">
                      <a:lumMod val="60000"/>
                      <a:lumOff val="40000"/>
                    </a:schemeClr>
                  </a:solidFill>
                  <a:prstDash val="solid"/>
                </a:ln>
                <a:solidFill>
                  <a:schemeClr val="accent6">
                    <a:lumMod val="60000"/>
                    <a:lumOff val="4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3) Трансформаторды одан әрі бөлшектегенде анықталған ақаулардың бәрі , ақау тізіміне кіргізіледі.</a:t>
            </a:r>
          </a:p>
          <a:p>
            <a:pPr algn="just"/>
            <a:r>
              <a:rPr lang="kk-KZ" sz="2800" i="1" dirty="0" smtClean="0">
                <a:ln w="18415" cmpd="sng">
                  <a:solidFill>
                    <a:schemeClr val="accent6">
                      <a:lumMod val="60000"/>
                      <a:lumOff val="40000"/>
                    </a:schemeClr>
                  </a:solidFill>
                  <a:prstDash val="solid"/>
                </a:ln>
                <a:solidFill>
                  <a:schemeClr val="accent6">
                    <a:lumMod val="60000"/>
                    <a:lumOff val="4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p>
          <a:p>
            <a:pPr algn="just"/>
            <a:r>
              <a:rPr lang="kk-KZ" sz="2800" i="1" dirty="0" smtClean="0">
                <a:ln w="18415" cmpd="sng">
                  <a:solidFill>
                    <a:schemeClr val="accent6">
                      <a:lumMod val="60000"/>
                      <a:lumOff val="40000"/>
                    </a:schemeClr>
                  </a:solidFill>
                  <a:prstDash val="solid"/>
                </a:ln>
                <a:solidFill>
                  <a:schemeClr val="accent6">
                    <a:lumMod val="60000"/>
                    <a:lumOff val="40000"/>
                  </a:schemeClr>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Осы мағлұматтар  бойынша жөндеу жұмыстарының көлемін анықтайды.</a:t>
            </a:r>
            <a:endParaRPr lang="ru-RU" sz="2800" dirty="0">
              <a:ln w="18415" cmpd="sng">
                <a:solidFill>
                  <a:schemeClr val="accent6">
                    <a:lumMod val="60000"/>
                    <a:lumOff val="40000"/>
                  </a:schemeClr>
                </a:solidFill>
                <a:prstDash val="solid"/>
              </a:ln>
              <a:solidFill>
                <a:schemeClr val="accent6">
                  <a:lumMod val="60000"/>
                  <a:lumOff val="4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25" y="428604"/>
            <a:ext cx="7786741" cy="1569660"/>
          </a:xfrm>
          <a:prstGeom prst="rect">
            <a:avLst/>
          </a:prstGeom>
        </p:spPr>
        <p:txBody>
          <a:bodyPr wrap="square">
            <a:spAutoFit/>
          </a:bodyPr>
          <a:lstStyle/>
          <a:p>
            <a:pPr algn="just"/>
            <a:r>
              <a:rPr lang="kk-KZ" sz="2400" i="1" dirty="0" smtClean="0">
                <a:ln w="18415" cmpd="sng">
                  <a:solidFill>
                    <a:srgbClr val="99FF99"/>
                  </a:solidFill>
                  <a:prstDash val="solid"/>
                </a:ln>
                <a:solidFill>
                  <a:srgbClr val="99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Үш фазалы маймен суытылатын трансформаторларды жөндеу бойынша көп тараған ақаулар:</a:t>
            </a:r>
          </a:p>
          <a:p>
            <a:pPr algn="just"/>
            <a:endParaRPr lang="ru-RU" sz="2400" dirty="0">
              <a:ln w="18415" cmpd="sng">
                <a:solidFill>
                  <a:srgbClr val="99FF99"/>
                </a:solidFill>
                <a:prstDash val="solid"/>
              </a:ln>
              <a:solidFill>
                <a:srgbClr val="99FF99"/>
              </a:solidFill>
            </a:endParaRPr>
          </a:p>
        </p:txBody>
      </p:sp>
      <p:sp>
        <p:nvSpPr>
          <p:cNvPr id="4" name="Прямоугольник 3"/>
          <p:cNvSpPr/>
          <p:nvPr/>
        </p:nvSpPr>
        <p:spPr>
          <a:xfrm>
            <a:off x="5000628" y="1357298"/>
            <a:ext cx="250033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i="1" dirty="0" smtClean="0"/>
              <a:t>Бұзылған трансформатор</a:t>
            </a:r>
            <a:endParaRPr lang="ru-RU" sz="2000" b="1" i="1" dirty="0"/>
          </a:p>
        </p:txBody>
      </p:sp>
      <p:sp>
        <p:nvSpPr>
          <p:cNvPr id="5" name="Скругленный прямоугольник 4"/>
          <p:cNvSpPr/>
          <p:nvPr/>
        </p:nvSpPr>
        <p:spPr>
          <a:xfrm>
            <a:off x="2285984" y="1500174"/>
            <a:ext cx="2214578"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t>Трансформаторларды қарап шығу, күйін анықтау және бөлшектеу</a:t>
            </a:r>
            <a:endParaRPr lang="ru-RU" b="1" i="1" dirty="0"/>
          </a:p>
        </p:txBody>
      </p:sp>
      <p:sp>
        <p:nvSpPr>
          <p:cNvPr id="6" name="Скругленный прямоугольник 5"/>
          <p:cNvSpPr/>
          <p:nvPr/>
        </p:nvSpPr>
        <p:spPr>
          <a:xfrm>
            <a:off x="0" y="2857496"/>
            <a:ext cx="1928794"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t>Май шаруашылығы</a:t>
            </a:r>
            <a:endParaRPr lang="ru-RU" b="1" i="1" dirty="0"/>
          </a:p>
        </p:txBody>
      </p:sp>
      <p:sp>
        <p:nvSpPr>
          <p:cNvPr id="7" name="Скругленный прямоугольник 6"/>
          <p:cNvSpPr/>
          <p:nvPr/>
        </p:nvSpPr>
        <p:spPr>
          <a:xfrm>
            <a:off x="0" y="4071942"/>
            <a:ext cx="185738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t>Механикалық бөлігін жөндеу </a:t>
            </a:r>
            <a:endParaRPr lang="ru-RU" b="1" i="1" dirty="0"/>
          </a:p>
        </p:txBody>
      </p:sp>
      <p:sp>
        <p:nvSpPr>
          <p:cNvPr id="8" name="Скругленный прямоугольник 7"/>
          <p:cNvSpPr/>
          <p:nvPr/>
        </p:nvSpPr>
        <p:spPr>
          <a:xfrm>
            <a:off x="0" y="5143512"/>
            <a:ext cx="178591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b="1" i="1" dirty="0" smtClean="0"/>
              <a:t>Магнит өткізгішті жөндеу</a:t>
            </a:r>
            <a:endParaRPr lang="ru-RU" b="1" i="1" dirty="0"/>
          </a:p>
        </p:txBody>
      </p:sp>
      <p:sp>
        <p:nvSpPr>
          <p:cNvPr id="9" name="Скругленный прямоугольник 8"/>
          <p:cNvSpPr/>
          <p:nvPr/>
        </p:nvSpPr>
        <p:spPr>
          <a:xfrm>
            <a:off x="2000232" y="4500570"/>
            <a:ext cx="2071702" cy="928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t>Әрекет аралық бақылау</a:t>
            </a:r>
            <a:endParaRPr lang="ru-RU" b="1" i="1" dirty="0"/>
          </a:p>
        </p:txBody>
      </p:sp>
      <p:sp>
        <p:nvSpPr>
          <p:cNvPr id="10" name="Скругленный прямоугольник 9"/>
          <p:cNvSpPr/>
          <p:nvPr/>
        </p:nvSpPr>
        <p:spPr>
          <a:xfrm>
            <a:off x="6215074" y="2714620"/>
            <a:ext cx="207170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215074" y="3857628"/>
            <a:ext cx="207170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6286512" y="4929198"/>
            <a:ext cx="207170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6429388" y="6000768"/>
            <a:ext cx="1857388" cy="857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500298" y="3214686"/>
            <a:ext cx="1857388" cy="9286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t>Ораманы жөндеу және жасау</a:t>
            </a:r>
            <a:endParaRPr lang="ru-RU"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ремонт трансформаторо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785786" y="2571744"/>
            <a:ext cx="7643866" cy="1877437"/>
          </a:xfrm>
          <a:prstGeom prst="rect">
            <a:avLst/>
          </a:prstGeom>
          <a:noFill/>
        </p:spPr>
        <p:txBody>
          <a:bodyPr wrap="square" lIns="91440" tIns="45720" rIns="91440" bIns="45720">
            <a:spAutoFit/>
          </a:bodyPr>
          <a:lstStyle/>
          <a:p>
            <a:pPr algn="ct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Трансформаторды</a:t>
            </a:r>
            <a:r>
              <a:rPr lang="ru-RU" sz="4000" b="0" i="1" cap="none" spc="0"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бөлшектеу</a:t>
            </a:r>
            <a:r>
              <a:rPr lang="ru-RU" sz="4000" b="0" i="1" cap="none" spc="0"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және</a:t>
            </a:r>
            <a:r>
              <a:rPr lang="ru-RU" sz="4000" b="0" i="1" cap="none" spc="0"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ақауларын</a:t>
            </a:r>
            <a:r>
              <a:rPr lang="ru-RU" sz="4000" b="0" i="1" cap="none" spc="0"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4000" b="0" i="1" cap="none" spc="0" dirty="0" err="1"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анықтау</a:t>
            </a:r>
            <a:endParaRPr lang="ru-RU" sz="3600" i="1" dirty="0" smtClean="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ru-RU" sz="3600" b="0" i="1" cap="none" spc="0" dirty="0">
              <a:ln w="18415" cmpd="sng">
                <a:solidFill>
                  <a:srgbClr val="FFFF00"/>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Прямоугольник 2"/>
          <p:cNvSpPr/>
          <p:nvPr/>
        </p:nvSpPr>
        <p:spPr>
          <a:xfrm>
            <a:off x="1142976" y="0"/>
            <a:ext cx="5643602" cy="677108"/>
          </a:xfrm>
          <a:prstGeom prst="rect">
            <a:avLst/>
          </a:prstGeom>
          <a:noFill/>
        </p:spPr>
        <p:txBody>
          <a:bodyPr wrap="square" lIns="91440" tIns="45720" rIns="91440" bIns="45720">
            <a:spAutoFit/>
          </a:bodyPr>
          <a:lstStyle/>
          <a:p>
            <a:pPr algn="just"/>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Қарағанды</a:t>
            </a:r>
            <a:r>
              <a:rPr lang="ru-RU" sz="2000"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политехникалық</a:t>
            </a:r>
            <a:r>
              <a:rPr lang="ru-RU" sz="2000"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sz="2000"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колледжі</a:t>
            </a:r>
            <a:endParaRPr lang="ru-RU" i="1"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a:p>
            <a:pPr algn="just"/>
            <a:endParaRPr lang="ru-RU" b="0" i="1" cap="none" spc="0" dirty="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Прямоугольник 3"/>
          <p:cNvSpPr/>
          <p:nvPr/>
        </p:nvSpPr>
        <p:spPr>
          <a:xfrm>
            <a:off x="4857720" y="6488668"/>
            <a:ext cx="4286280" cy="369332"/>
          </a:xfrm>
          <a:prstGeom prst="rect">
            <a:avLst/>
          </a:prstGeom>
          <a:noFill/>
        </p:spPr>
        <p:txBody>
          <a:bodyPr wrap="square" lIns="91440" tIns="45720" rIns="91440" bIns="45720">
            <a:spAutoFit/>
          </a:bodyPr>
          <a:lstStyle/>
          <a:p>
            <a:pPr algn="just"/>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Оқытушы</a:t>
            </a:r>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Тлеубаева</a:t>
            </a:r>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Талшын</a:t>
            </a:r>
            <a:r>
              <a:rPr lang="ru-RU" b="0" i="1" cap="none" spc="0" dirty="0"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 </a:t>
            </a:r>
            <a:r>
              <a:rPr lang="ru-RU" b="0" i="1" cap="none" spc="0" dirty="0" err="1" smtClean="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rPr>
              <a:t>Ериковна</a:t>
            </a:r>
            <a:endParaRPr lang="ru-RU" b="0" i="1" cap="none" spc="0" dirty="0">
              <a:ln w="18415" cmpd="sng">
                <a:solidFill>
                  <a:schemeClr val="accent5">
                    <a:lumMod val="40000"/>
                    <a:lumOff val="60000"/>
                  </a:schemeClr>
                </a:solidFill>
                <a:prstDash val="solid"/>
              </a:ln>
              <a:solidFill>
                <a:srgbClr val="00FF99"/>
              </a:solidFill>
              <a:effectLst>
                <a:glow rad="101600">
                  <a:schemeClr val="tx1">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8" name="Picture 4" descr="Картинки по запросу ремонт трансформаторов"/>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214565"/>
            <a:ext cx="3024336" cy="2371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51012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83</Words>
  <Application>Microsoft Office PowerPoint</Application>
  <PresentationFormat>Экран (4:3)</PresentationFormat>
  <Paragraphs>50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pppp</cp:lastModifiedBy>
  <cp:revision>25</cp:revision>
  <dcterms:created xsi:type="dcterms:W3CDTF">2017-03-14T02:09:32Z</dcterms:created>
  <dcterms:modified xsi:type="dcterms:W3CDTF">2018-01-23T08:31:08Z</dcterms:modified>
</cp:coreProperties>
</file>