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3" r:id="rId5"/>
    <p:sldId id="267" r:id="rId6"/>
    <p:sldId id="268" r:id="rId7"/>
    <p:sldId id="270" r:id="rId8"/>
    <p:sldId id="271" r:id="rId9"/>
    <p:sldId id="27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99"/>
    <a:srgbClr val="00FFFF"/>
    <a:srgbClr val="FF00FF"/>
    <a:srgbClr val="00FF00"/>
    <a:srgbClr val="CCFFFF"/>
    <a:srgbClr val="CCFF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17582-8632-4731-BFD3-15DBFA08D0F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A886-AD7C-4AD0-B78D-50A640CB9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0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age.zn.ua/media/images/original/Feb2014/82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0"/>
            <a:ext cx="4752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темір жол көлігі</a:t>
            </a:r>
            <a:r>
              <a:rPr lang="ru-RU" sz="20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cap="none" spc="0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колледжі</a:t>
            </a:r>
            <a:endParaRPr lang="ru-RU" sz="2000" b="0" i="1" cap="none" spc="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0493" y="6237312"/>
            <a:ext cx="48688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kk-KZ" sz="2000" i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i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Нуржанова Гульнур Есетовна</a:t>
            </a:r>
            <a:endParaRPr lang="ru-RU" sz="2000" b="0" i="1" cap="none" spc="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 err="1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400" b="0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i="1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0" i="1" cap="none" spc="0" dirty="0" err="1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Мамандыққа</a:t>
            </a:r>
            <a:r>
              <a:rPr lang="ru-RU" sz="2400" b="0" i="1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cap="none" spc="0" dirty="0" err="1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400" b="0" i="1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2400" dirty="0" smtClean="0">
              <a:ln w="18415" cmpd="sng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0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/>
            <a:r>
              <a:rPr lang="kk-KZ" sz="36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“Электроэнергетикалық жүйелердің біріктірудің тиімділігі”</a:t>
            </a:r>
            <a:endParaRPr lang="ru-RU" sz="36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267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rg-5-50-tra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428652"/>
            <a:ext cx="269979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i302.photobucket.com/albums/nn95/sveta_by/LJ/5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7324" y="4641926"/>
            <a:ext cx="2278692" cy="1515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6" descr="http://egemen.kz/wp-content/uploads/2015/03/%D0%AD%D0%BD%D0%B5%D1%80%D0%B3%D0%B8%D1%8F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3334" y="4641926"/>
            <a:ext cx="2295662" cy="1482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://player.myshared.ru/890653/data/images/img6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0"/>
            <a:ext cx="1390678" cy="1937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R0tgA42WPSw/UkUPJG4wOEI/AAAAAAAABFI/S_HTMKk4vKM/s1600/%D0%A3%D1%87%D0%B5%D0%BD%D0%B8%D0%BA%20%D0%B4%D1%83%D0%BC%D0%B0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1857388" cy="167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84900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Устройство АПВ предназначен для предотвращения ложного действия релейной защиты (коронный разряд)</a:t>
            </a:r>
          </a:p>
          <a:p>
            <a:pPr algn="just"/>
            <a:r>
              <a:rPr lang="kk-KZ" sz="24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АВР. При повреждении одного из электроустановок автоматический производится его отключение, а оставшиеся без электроэнергии потребители автоматически переключаются к резервной эл.установке.</a:t>
            </a:r>
            <a:endParaRPr lang="ru-RU" sz="20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uralincom.ru/images/gallery1/d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elektrotorg.com/images/albums/transformators_1/vpervye_predlojenie_o_paralle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3395646" cy="226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cdn-frm-eu.wargaming.net/wot/ru/profile/53/55/34/photo-7345553-5583bd9d.gif?_r=14346971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019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КАРТИНКИ\2acbd7810841f1b0606eb261e98ed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1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881" y="2802619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 энергиясы алғаш дами бастағанда құрамында бір-екі ғана электр станциясы бар әрбір электр энергетикасының жүйесі бір-бірінен дара жұмыс жасады. Кейіннен энергия жүйелері өзара байланыстырылып, қуатты энергия жүйелері құрыла бастады.</a:t>
            </a:r>
            <a:endParaRPr lang="ru-RU" sz="2800" b="0" i="1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images2.fanpop.com/images/photos/8400000/Dnoald-Reads-donald-duck-8487330-141-1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46281" cy="2564904"/>
          </a:xfrm>
          <a:prstGeom prst="rect">
            <a:avLst/>
          </a:prstGeom>
          <a:noFill/>
        </p:spPr>
      </p:pic>
      <p:pic>
        <p:nvPicPr>
          <p:cNvPr id="8" name="Picture 8" descr="http://venividi.ru/sites/default/files/styles/large/public/images/22922/tukurui_brazil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3301"/>
            <a:ext cx="2643206" cy="198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044415.users.photofile.ru/photo/4044415/96512311/120010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8490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Қуатты энергия жүйелерінің әрбір электр станциясының жеке жұмыс жасауына қарағанда бірқатар елеулі тиімділігі бар Солардың ең негізгісі мыналар: </a:t>
            </a:r>
            <a:endParaRPr lang="ru-RU" sz="20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photo.qip.ru/photo/olesia-35/95307985/small/1049080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866" y="2420888"/>
            <a:ext cx="2381651" cy="1652574"/>
          </a:xfrm>
          <a:prstGeom prst="rect">
            <a:avLst/>
          </a:prstGeom>
          <a:noFill/>
        </p:spPr>
      </p:pic>
      <p:pic>
        <p:nvPicPr>
          <p:cNvPr id="14" name="Picture 8" descr="http://liubavyshka.ru/_ph/104/1/133839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1621764" cy="1598598"/>
          </a:xfrm>
          <a:prstGeom prst="rect">
            <a:avLst/>
          </a:prstGeom>
          <a:noFill/>
        </p:spPr>
      </p:pic>
      <p:pic>
        <p:nvPicPr>
          <p:cNvPr id="15" name="Picture 2" descr="http://www.kazee.kz/wp-content/uploads/2011/09/%D1%81%D0%BE%D0%BB%D0%BD%D0%B5%D1%87%D0%BD%D0%B0%D1%8F-%D1%8D%D0%BD%D0%B5%D1%80%D0%B3%D0%B5%D1%82%D0%B8%D0%BA%D0%B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14818"/>
            <a:ext cx="3281998" cy="2461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034" y="2071678"/>
            <a:ext cx="7143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0" i="1" cap="none" spc="0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Электр станцияларының жалпы орнатылған қуаты азаяды.</a:t>
            </a:r>
          </a:p>
          <a:p>
            <a:pPr algn="just"/>
            <a:endParaRPr lang="kk-KZ" sz="2400" b="0" i="1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болмасын электр энергиясын тұтынушылардың энергия тұтыну сызығы болады </a:t>
            </a:r>
            <a:r>
              <a:rPr lang="en-US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P=f(t)</a:t>
            </a:r>
            <a:r>
              <a:rPr lang="kk-KZ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Бір энергия</a:t>
            </a:r>
            <a:r>
              <a:rPr lang="en-US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тұтынушыларының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сызықтарының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сызығын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0" i="1" cap="none" spc="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 contrast="40000"/>
          </a:blip>
          <a:srcRect/>
          <a:stretch>
            <a:fillRect/>
          </a:stretch>
        </p:blipFill>
        <p:spPr bwMode="auto">
          <a:xfrm>
            <a:off x="500034" y="642918"/>
            <a:ext cx="3573281" cy="107157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20000" contrast="30000"/>
          </a:blip>
          <a:srcRect/>
          <a:stretch>
            <a:fillRect/>
          </a:stretch>
        </p:blipFill>
        <p:spPr bwMode="auto">
          <a:xfrm>
            <a:off x="4857752" y="3214686"/>
            <a:ext cx="3857652" cy="26387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71480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 қаланың жуықтап алған тұтыну сызығы</a:t>
            </a:r>
            <a:endParaRPr lang="ru-RU" sz="20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41044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Екі қаланың жуықтап алған тұтыну сызығының жиынтығы: </a:t>
            </a:r>
          </a:p>
          <a:p>
            <a:pPr algn="just"/>
            <a:r>
              <a:rPr lang="kk-KZ" sz="24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1,2- бірінші ж/е екінші қаланың тұтыну сызықтары</a:t>
            </a:r>
          </a:p>
          <a:p>
            <a:pPr algn="just"/>
            <a:r>
              <a:rPr lang="kk-KZ" sz="24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 түтыну сызықтарының жиынтығы</a:t>
            </a:r>
            <a:endParaRPr lang="ru-RU" sz="2000" i="1" dirty="0">
              <a:ln w="18415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 descr="http://www.playcast.ru/uploads/2015/03/27/128476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304800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forexaw.com/new-uploads/85/25/03/6852503.wm_w_480.%D0%93%D0%B8%D0%B4%D1%80%D0%BE%D1%8D%D0%BB%D0%B5%D0%BA%D1%82%D1%80%D0%BE%D1%81%D1%82%D0%B0%D0%BD%D1%86%D0%B8%D1%8F%20-%20%D1%8D%D1%82%D0%BE%20%D1%8D%D0%BB%D0%B5%D0%BA%D1%82%D1%80%D0%BE%D1%81%D1%82%D0%B0%D0%BD%D1%86%D0%B8%D1%8F%20%D0%BA%D0%BE%D1%82%D0%BE%D1%80%D0%B0%D1%8F%20%D0%B2%20%D0%BA%D0%B0%D1%87%D0%B5%D1%81%D1%82%D0%B2%D0%B5%20%D0%B8%D1%81%D1%82%D0%BE%D1%87%D0%BD%D0%B8%D0%BA%D0%B0%20%D1%8D%D0%BD%D0%B5%D1%80%D0%B3%D0%B8%D0%B8%20%D0%B8%D1%81%D0%BF%D0%BE%D0%BB%D1%8C%D0%B7%D1%83%D0%B5%D1%82%20%D0%B2%D0%BE%D0%B4%D0%BD%D1%8B%D0%B5%20%D0%BC%D0%B0%D1%81%D1%81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2186" y="908720"/>
            <a:ext cx="83529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8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 Су энергия қорларының молырақ пайдалану мүмкіндігі туады. </a:t>
            </a:r>
          </a:p>
          <a:p>
            <a:pPr algn="just"/>
            <a:endParaRPr lang="kk-KZ" sz="2800" b="0" i="1" cap="none" spc="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i="1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b="0" i="1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ылу және су эл</a:t>
            </a:r>
            <a:r>
              <a:rPr lang="kk-KZ" sz="2400" i="1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ектр </a:t>
            </a:r>
            <a:r>
              <a:rPr lang="kk-KZ" sz="2400" b="0" i="1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станциялары бірге жұмыс жасаған  уақытта, олардың жұмыс жасау тиімділіктері артады. </a:t>
            </a:r>
            <a:endParaRPr lang="ru-RU" sz="2400" b="0" i="1" cap="none" spc="0" dirty="0">
              <a:ln w="18415" cmpd="sng">
                <a:solidFill>
                  <a:srgbClr val="FF66FF"/>
                </a:solidFill>
                <a:prstDash val="solid"/>
              </a:ln>
              <a:solidFill>
                <a:srgbClr val="FF66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www.borshec.ru/uploads/pages/pages-qJxPO20P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29090" cy="2946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http://img1.liveinternet.ru/images/attach/c/10/111/434/111434261__E5__2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2886075" cy="300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256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42643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i="1" dirty="0" smtClean="0">
                <a:ln w="18415" cmpd="sng">
                  <a:solidFill>
                    <a:srgbClr val="CCFFFF"/>
                  </a:solidFill>
                  <a:prstDash val="solid"/>
                </a:ln>
                <a:solidFill>
                  <a:srgbClr val="CC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CC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Электр энергиясын өндірудің тиімділігі артады. </a:t>
            </a:r>
          </a:p>
          <a:p>
            <a:pPr algn="just"/>
            <a:r>
              <a:rPr lang="kk-KZ" sz="2400" i="1" dirty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CC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CC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Э.</a:t>
            </a:r>
          </a:p>
        </p:txBody>
      </p:sp>
      <p:pic>
        <p:nvPicPr>
          <p:cNvPr id="4" name="Picture 2" descr="http://qiyan.kz/wp-content/uploads/2014/11/48fcd5512edf88cf8af31a076ac5e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736304" cy="205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parfisika.files.wordpress.com/2013/04/electr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429000"/>
            <a:ext cx="2548908" cy="2770552"/>
          </a:xfrm>
          <a:prstGeom prst="rect">
            <a:avLst/>
          </a:prstGeom>
          <a:noFill/>
        </p:spPr>
      </p:pic>
      <p:pic>
        <p:nvPicPr>
          <p:cNvPr id="6" name="Picture 6" descr="kraftwerk-weisweiler-luftb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855" y="4449104"/>
            <a:ext cx="3203848" cy="240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7487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iart.ru/forum/uploads2/post-12740-1222598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84900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 Повышение единичных мощностей агрегатов.</a:t>
            </a:r>
          </a:p>
          <a:p>
            <a:pPr algn="just"/>
            <a:endParaRPr lang="kk-KZ" sz="24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24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i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их технических характеристик ведет к снижению удельной стоимости вырабатываемой электроэнергии.</a:t>
            </a:r>
            <a:endParaRPr lang="ru-RU" sz="2000" b="0" i="1" cap="none" spc="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school17.edu-kolomna.ru/local/images/school17/f3.gif_1272790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815208" cy="336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912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ixelbrush.ru/uploads/posts/2010-11/129111570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84900"/>
            <a:ext cx="8352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 Повышение надежности электроснабжения потребителей.</a:t>
            </a:r>
          </a:p>
          <a:p>
            <a:pPr algn="just"/>
            <a:endParaRPr lang="kk-KZ" sz="20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0" i="1" cap="none" spc="0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элементы энергетической системы в результате аварий могут выходить из строя. В этих случаях часть потребителей могут потерять питание. </a:t>
            </a:r>
          </a:p>
          <a:p>
            <a:pPr algn="just"/>
            <a:r>
              <a:rPr lang="kk-KZ" sz="2000" i="1" dirty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устройств </a:t>
            </a:r>
            <a:r>
              <a:rPr lang="kk-KZ" sz="2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релейной защиты и автоматики </a:t>
            </a:r>
            <a:r>
              <a:rPr lang="kk-KZ" sz="20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эффективным средством повышением надежности.</a:t>
            </a:r>
          </a:p>
          <a:p>
            <a:pPr algn="just"/>
            <a:r>
              <a:rPr lang="kk-KZ" sz="2000" b="0" i="1" cap="none" spc="0" dirty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sz="2000" b="0" i="1" cap="none" spc="0" dirty="0" smtClean="0">
              <a:ln w="18415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000" i="1" dirty="0">
              <a:ln w="18415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Релейной защитой </a:t>
            </a:r>
            <a:r>
              <a:rPr lang="kk-KZ" sz="20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система устройств, которые производят отключение поврежденных элементов или частей систем и локализацию аварий. </a:t>
            </a:r>
            <a:r>
              <a:rPr lang="kk-KZ" sz="2000" b="0" i="1" cap="none" spc="0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2000" i="1" dirty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</a:t>
            </a:r>
            <a:r>
              <a:rPr lang="kk-KZ" sz="2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автоматических</a:t>
            </a:r>
            <a:r>
              <a:rPr lang="kk-KZ" sz="20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r>
              <a:rPr lang="kk-KZ" sz="2000" i="1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устройства: автоматического повторного включения (АПВ) и автоматическое включение резервного питания (АВР).</a:t>
            </a:r>
            <a:endParaRPr lang="ru-RU" sz="20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49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5011965"/>
            <a:ext cx="2376264" cy="2133631"/>
          </a:xfrm>
          <a:prstGeom prst="rect">
            <a:avLst/>
          </a:prstGeom>
        </p:spPr>
      </p:pic>
      <p:sp>
        <p:nvSpPr>
          <p:cNvPr id="3074" name="AutoShape 2" descr="https://pp.vk.me/c624628/v624628844/50397/vNTOSDWr_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pp.vk.me/c624628/v624628844/50397/vNTOSDWr_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pp.vk.me/c624628/v624628844/50397/vNTOSDWr_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70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-napruga.com.ua/n_images/ap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42672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electricalschool.info/uploads/posts/2014-08/140905274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5911">
            <a:off x="114704" y="149622"/>
            <a:ext cx="2807768" cy="2214578"/>
          </a:xfrm>
          <a:prstGeom prst="rect">
            <a:avLst/>
          </a:prstGeom>
          <a:noFill/>
        </p:spPr>
      </p:pic>
      <p:pic>
        <p:nvPicPr>
          <p:cNvPr id="1028" name="Picture 4" descr="http://electricalschool.info/uploads/posts/2014-08/140723830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8626">
            <a:off x="5730311" y="476477"/>
            <a:ext cx="3013382" cy="270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g21.olx.ua/images_slandocomua/150501393_1_644x461_setevoy-vypryamitel-sv-4m-rele-toka-rt-40-0-chernig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357562"/>
            <a:ext cx="3716790" cy="2786082"/>
          </a:xfrm>
          <a:prstGeom prst="rect">
            <a:avLst/>
          </a:prstGeom>
          <a:noFill/>
        </p:spPr>
      </p:pic>
      <p:pic>
        <p:nvPicPr>
          <p:cNvPr id="1034" name="Picture 10" descr="http://electromaster.kz/images/ti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Алишер</dc:creator>
  <cp:lastModifiedBy>pppp</cp:lastModifiedBy>
  <cp:revision>60</cp:revision>
  <dcterms:created xsi:type="dcterms:W3CDTF">2015-09-13T09:42:35Z</dcterms:created>
  <dcterms:modified xsi:type="dcterms:W3CDTF">2018-01-23T03:14:54Z</dcterms:modified>
</cp:coreProperties>
</file>