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6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FF00"/>
    <a:srgbClr val="CCFFFF"/>
    <a:srgbClr val="CCFF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4660"/>
  </p:normalViewPr>
  <p:slideViewPr>
    <p:cSldViewPr>
      <p:cViewPr>
        <p:scale>
          <a:sx n="100" d="100"/>
          <a:sy n="100" d="100"/>
        </p:scale>
        <p:origin x="-612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17582-8632-4731-BFD3-15DBFA08D0F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A886-AD7C-4AD0-B78D-50A640CB9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0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1C71-9A35-4F38-AAD3-433F220BCF1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049F-257B-457D-B76B-8630344B1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eita.ru/upload/iblock/b9e/izobrazhenie_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3360" y="0"/>
            <a:ext cx="41583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темір жол көлігі</a:t>
            </a:r>
            <a:r>
              <a:rPr lang="ru-RU" sz="20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1" cap="none" spc="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колледжі</a:t>
            </a:r>
            <a:endParaRPr lang="ru-RU" sz="2000" b="0" i="1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0187" y="6237312"/>
            <a:ext cx="47695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kk-KZ" sz="2000" i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i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Нуржанова Гульнур Есетовна</a:t>
            </a:r>
            <a:endParaRPr lang="ru-RU" sz="2000" b="0" i="1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83529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cap="none" spc="0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ru-RU" sz="2400" b="0" i="1" cap="none" spc="0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«Мамандыққа кіріспе</a:t>
            </a:r>
            <a:r>
              <a:rPr lang="ru-RU" sz="2400" b="0" i="1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2400" dirty="0" smtClean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0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 </a:t>
            </a:r>
          </a:p>
          <a:p>
            <a:pPr algn="ctr"/>
            <a:r>
              <a:rPr lang="kk-KZ" sz="36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“Электроэнергетикалық жүйенің түсінігі”</a:t>
            </a:r>
            <a:endParaRPr lang="ru-RU" sz="3600" b="0" i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gymtce.cz/images/news/cten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656184" cy="1656184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0/118/525/118525130_devoch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1907151" cy="2996952"/>
          </a:xfrm>
          <a:prstGeom prst="rect">
            <a:avLst/>
          </a:prstGeom>
          <a:noFill/>
        </p:spPr>
      </p:pic>
      <p:pic>
        <p:nvPicPr>
          <p:cNvPr id="2054" name="Picture 6" descr="http://wiki.vladimir.i-edu.ru/images/thumb/5/50/%D0%9B%D0%B0%D0%BC%D0%BF%D0%B0_1.png/350px-%D0%9B%D0%B0%D0%BC%D0%BF%D0%B0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149080"/>
            <a:ext cx="33337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ommon.regnum.ru/pictures/news/2014-12/electrostancii-big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649390"/>
            <a:ext cx="707236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b="0" i="1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Электроэнергетикалық жүйе дегеніміз-</a:t>
            </a:r>
            <a:r>
              <a:rPr lang="kk-KZ" sz="2000" b="0" i="1" cap="none" spc="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 энергиясын өндіру, түрлендіру, тарату және тұтынудың бір-біріне байланысқан элементі. </a:t>
            </a:r>
          </a:p>
          <a:p>
            <a:pPr algn="just"/>
            <a:endParaRPr lang="kk-KZ" sz="2000" b="0" i="1" cap="none" spc="0" dirty="0" smtClean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i="1" dirty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Электроэнергетикалық жүйеге келесі элементтер жатады</a:t>
            </a:r>
            <a:r>
              <a:rPr lang="kk-KZ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arenR"/>
            </a:pPr>
            <a:r>
              <a:rPr lang="kk-KZ" sz="2400" b="0" i="1" cap="none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Генераторлар, механикалық энергияны электр энергия айналдыратын электр қондырғылар. </a:t>
            </a:r>
          </a:p>
          <a:p>
            <a:pPr marL="457200" indent="-457200" algn="just">
              <a:buAutoNum type="arabicParenR"/>
            </a:pPr>
            <a:r>
              <a:rPr lang="kk-KZ" sz="2400" i="1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Трансформаторлар, кернеу мен ток өлшемдерін түрлендіретін электр  қондырғы.</a:t>
            </a:r>
          </a:p>
          <a:p>
            <a:pPr marL="457200" indent="-457200" algn="just">
              <a:buAutoNum type="arabicParenR"/>
            </a:pPr>
            <a:r>
              <a:rPr lang="kk-KZ" sz="2400" i="1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Электрэнергиясын тарату желілері, электр энергиясын үлкен ара қашықтықта таратуға арналған желі.</a:t>
            </a:r>
            <a:endParaRPr lang="kk-KZ" sz="2400" b="0" i="1" cap="none" spc="0" dirty="0" smtClean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kk-KZ" sz="2400" i="1" dirty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 электр қондырғылар, жүйенің қасиетін өзгертетін элементтер;</a:t>
            </a:r>
          </a:p>
          <a:p>
            <a:pPr marL="457200" indent="-457200" algn="just">
              <a:buAutoNum type="arabicParenR"/>
            </a:pPr>
            <a:r>
              <a:rPr lang="kk-KZ" sz="2400" i="1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Басқаратын және өзгертетін қондырғылар. </a:t>
            </a:r>
            <a:endParaRPr lang="ru-RU" sz="2400" b="0" i="1" cap="none" spc="0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reenevolution.ru/wp-content/uploads/2013/01/green-energy-630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684900"/>
            <a:ext cx="59293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99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Жүйе режимі- </a:t>
            </a:r>
            <a:r>
              <a:rPr lang="kk-KZ" sz="2400" b="0" i="1" cap="none" spc="0" dirty="0" smtClean="0">
                <a:ln w="18415" cmpd="sng">
                  <a:solidFill>
                    <a:srgbClr val="FF99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қондырғының қазіргі уақыттағы жағдайы. Жүйе режимі келесі параметрлермен анықталады: қуаты, кернеуі, тоғы, жиілігі және т.б. </a:t>
            </a:r>
            <a:endParaRPr lang="ru-RU" sz="2000" b="0" i="1" cap="none" spc="0" dirty="0">
              <a:ln w="18415" cmpd="sng">
                <a:solidFill>
                  <a:srgbClr val="FF99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8" descr="https://img-fotki.yandex.ru/get/6/mangiana.4a/0_42afe_97a43c3_GIFX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35" y="5013176"/>
            <a:ext cx="2143830" cy="1728192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3275856" y="2568879"/>
            <a:ext cx="259228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Жүйе режимі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4221088"/>
            <a:ext cx="3819844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тұрақтандырылған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29322" y="4365104"/>
            <a:ext cx="2747134" cy="1421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ауыспалы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2" idx="1"/>
            <a:endCxn id="4" idx="0"/>
          </p:cNvCxnSpPr>
          <p:nvPr/>
        </p:nvCxnSpPr>
        <p:spPr>
          <a:xfrm rot="10800000" flipV="1">
            <a:off x="2233450" y="3216950"/>
            <a:ext cx="1042406" cy="1004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  <a:endCxn id="9" idx="0"/>
          </p:cNvCxnSpPr>
          <p:nvPr/>
        </p:nvCxnSpPr>
        <p:spPr>
          <a:xfrm>
            <a:off x="5868144" y="3216951"/>
            <a:ext cx="1434745" cy="1148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060848"/>
            <a:ext cx="7572428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4000" b="0" i="1" cap="none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dobe Arabic" pitchFamily="18" charset="-78"/>
              </a:rPr>
              <a:t>	</a:t>
            </a:r>
            <a:r>
              <a:rPr lang="kk-KZ" sz="32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Тұрақтандырылған</a:t>
            </a:r>
            <a:r>
              <a:rPr lang="kk-KZ" sz="3200" b="0" i="1" cap="none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0" i="1" cap="none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параметрі уақыт аралығында өзгерілмейді.</a:t>
            </a:r>
          </a:p>
          <a:p>
            <a:pPr algn="just"/>
            <a:r>
              <a:rPr lang="kk-KZ" sz="3200" i="1" dirty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32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Ауыспалы</a:t>
            </a:r>
            <a:r>
              <a:rPr lang="kk-KZ" sz="3200" i="1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режим параметрі  уақыт аралығында бір режимнен екінші режимге ауысуы.</a:t>
            </a:r>
            <a:endParaRPr lang="ru-RU" sz="3600" b="0" i="1" cap="none" spc="0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liubavyshka.ru/_ph/64/2/4970505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24"/>
            <a:ext cx="2520280" cy="2016224"/>
          </a:xfrm>
          <a:prstGeom prst="rect">
            <a:avLst/>
          </a:prstGeom>
          <a:noFill/>
        </p:spPr>
      </p:pic>
      <p:pic>
        <p:nvPicPr>
          <p:cNvPr id="17416" name="Picture 8" descr="http://img-fotki.yandex.ru/get/6500/52732579.137/0_a5f6a_2322798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-642966"/>
            <a:ext cx="236220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nfobank.by/images/imagesindb/obzor-lampa_400.jpg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4625" y="2314570"/>
            <a:ext cx="774927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400" b="0" i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kk-KZ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Кернеу жүйелері.  </a:t>
            </a:r>
            <a:r>
              <a:rPr lang="kk-KZ" sz="24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Жоғарғы вольтты және төменгі вольтты. Заманауи электр жүйелерінің элементтері номиналды кернеумен өндіріледі. Номиналды кернеу- дегеніміз электр жүйенің экономикалық және номиналды параметрін айтамыз. Номиналды кернеудің стандарттық шкаласы: 0,22; 0,38; 0,66; 3; 6; 10; 20; 35; 110; 150; 220; 330; 500; 750; 1150 кВ.</a:t>
            </a:r>
            <a:endParaRPr lang="ru-RU" sz="2400" b="0" i="1" cap="none" spc="0" dirty="0">
              <a:ln w="18415" cmpd="sng">
                <a:solidFill>
                  <a:srgbClr val="00FF0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661" y="548680"/>
            <a:ext cx="7704856" cy="1008112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just"/>
            <a:r>
              <a:rPr lang="kk-KZ" i="1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 жүйелері келесі қасиеттерге қарай бөлінеді:</a:t>
            </a:r>
            <a:endParaRPr lang="kk-KZ" i="1" dirty="0">
              <a:ln w="18415" cmpd="sng">
                <a:solidFill>
                  <a:srgbClr val="FF00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rum.awd.ru/fake_non_existing_directory/969298/thumb/1d0/b36/1d0b366cf7fc7c6a6ced3eda5e332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9572" y="2132856"/>
            <a:ext cx="77048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b="0" i="1" cap="none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b="0" i="1" cap="none" spc="0" dirty="0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Токтың түрі. </a:t>
            </a:r>
            <a:r>
              <a:rPr lang="kk-KZ" sz="24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Айнымалы және тұрақты ток. Тұрақты токта әр түрлі электрохимиялық қондырғылар жұмыс істейді, альтернативті энергия көздері және электр қозғалтқыштар. </a:t>
            </a:r>
          </a:p>
          <a:p>
            <a:pPr algn="just"/>
            <a:r>
              <a:rPr lang="kk-KZ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Айнымалы токта ГЭС, АЭС, асинхронды қозғалтқыштар және т.б. Жылу энергиясын қолданатын қондырғылар тұрақты әрі айнымалы токта да жұмыс істей алады. </a:t>
            </a:r>
            <a:endParaRPr lang="ru-RU" sz="2000" b="0" i="1" cap="none" spc="0" dirty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liubavyshka.ru/_ph/103/2/8248795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510429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scs.ru/images/physicsus/electricity/electrical-ener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6044"/>
            <a:ext cx="9144000" cy="41319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789124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800" b="0" i="1" cap="none" spc="0" dirty="0" smtClean="0">
                <a:ln w="1841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b="0" i="1" cap="none" spc="0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FF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Тағайындалу: </a:t>
            </a:r>
            <a:r>
              <a:rPr lang="kk-KZ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жергілікті желілер, тұтынушыларды қуат көзіне қосу, 35 кВ дейін;</a:t>
            </a:r>
          </a:p>
          <a:p>
            <a:pPr algn="just"/>
            <a:r>
              <a:rPr lang="kk-KZ" sz="24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4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аудандық желілер үлкен электростанцияларды подстанциялармен байланыстырады ,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кВ </a:t>
            </a:r>
            <a:r>
              <a:rPr lang="ru-RU" sz="2400" i="1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sz="2400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k-KZ" sz="2400" b="0" i="1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жүйеқұрайтын желілер, 330-1150 кВ кернеуімен жұмыс істейді, мемлекет  аралық энергожүйелерді байланыстырады.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Алишер</dc:creator>
  <cp:lastModifiedBy>pppp</cp:lastModifiedBy>
  <cp:revision>47</cp:revision>
  <dcterms:created xsi:type="dcterms:W3CDTF">2015-09-13T09:42:35Z</dcterms:created>
  <dcterms:modified xsi:type="dcterms:W3CDTF">2018-01-23T03:13:40Z</dcterms:modified>
</cp:coreProperties>
</file>